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embedTrueTypeFonts="1" strictFirstAndLastChars="0" autoCompressPictures="0" saveSubsetFonts="1">
  <p:sldMasterIdLst>
    <p:sldMasterId r:id="rId5" id="2147483648"/>
  </p:sldMasterIdLst>
  <p:notesMasterIdLst>
    <p:notesMasterId r:id="rId6"/>
  </p:notes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</p:sldIdLst>
  <p:sldSz cx="12188825" cy="6858000"/>
  <p:notesSz cx="7010400" cy="9296400"/>
  <p:embeddedFontLst>
    <p:embeddedFont>
      <p:font typeface="Caveat"/>
      <p:regular r:id="rId22"/>
      <p:bold r:id="rId23"/>
    </p:embeddedFont>
    <p:embeddedFont>
      <p:font typeface="Corbel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u="none" sz="1400" strike="noStrike" i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orient="horz" pos="2160" id="1">
          <p15:clr>
            <a:srgbClr val="A4A3A4"/>
          </p15:clr>
        </p15:guide>
        <p15:guide orient="horz" pos="4030" id="2">
          <p15:clr>
            <a:srgbClr val="A4A3A4"/>
          </p15:clr>
        </p15:guide>
        <p15:guide orient="horz" pos="1152" id="3">
          <p15:clr>
            <a:srgbClr val="A4A3A4"/>
          </p15:clr>
        </p15:guide>
        <p15:guide orient="horz" pos="1018" id="4">
          <p15:clr>
            <a:srgbClr val="A4A3A4"/>
          </p15:clr>
        </p15:guide>
        <p15:guide orient="horz" pos="3886" id="5">
          <p15:clr>
            <a:srgbClr val="A4A3A4"/>
          </p15:clr>
        </p15:guide>
        <p15:guide orient="horz" pos="2928" id="6">
          <p15:clr>
            <a:srgbClr val="A4A3A4"/>
          </p15:clr>
        </p15:guide>
        <p15:guide orient="horz" pos="3072" id="7">
          <p15:clr>
            <a:srgbClr val="A4A3A4"/>
          </p15:clr>
        </p15:guide>
        <p15:guide orient="horz" pos="407" id="8">
          <p15:clr>
            <a:srgbClr val="A4A3A4"/>
          </p15:clr>
        </p15:guide>
        <p15:guide pos="3839" id="9">
          <p15:clr>
            <a:srgbClr val="A4A3A4"/>
          </p15:clr>
        </p15:guide>
        <p15:guide pos="959" id="10">
          <p15:clr>
            <a:srgbClr val="A4A3A4"/>
          </p15:clr>
        </p15:guide>
        <p15:guide pos="7151" id="11">
          <p15:clr>
            <a:srgbClr val="A4A3A4"/>
          </p15:clr>
        </p15:guide>
        <p15:guide pos="671" id="12">
          <p15:clr>
            <a:srgbClr val="A4A3A4"/>
          </p15:clr>
        </p15:guide>
        <p15:guide pos="4991" id="13">
          <p15:clr>
            <a:srgbClr val="A4A3A4"/>
          </p15:clr>
        </p15:guide>
        <p15:guide pos="7007" id="14">
          <p15:clr>
            <a:srgbClr val="A4A3A4"/>
          </p15:clr>
        </p15:guide>
      </p15:sldGuideLst>
    </p:ext>
    <p:ext uri="http://customooxmlschemas.google.com/">
      <go:slidesCustomData xmlns:go="http://customooxmlschemas.google.com/" roundtripDataSignature="AMtx7mig3GxQDwhC8mKdF+tzR7QXWaJ66A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030" orient="horz"/>
        <p:guide pos="1152" orient="horz"/>
        <p:guide pos="1018" orient="horz"/>
        <p:guide pos="3886" orient="horz"/>
        <p:guide pos="2928" orient="horz"/>
        <p:guide pos="3072" orient="horz"/>
        <p:guide pos="407" orient="horz"/>
        <p:guide pos="3839"/>
        <p:guide pos="959"/>
        <p:guide pos="7151"/>
        <p:guide pos="671"/>
        <p:guide pos="4991"/>
        <p:guide pos="700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veat-regular.fntdata"/><Relationship Id="rId21" Type="http://schemas.openxmlformats.org/officeDocument/2006/relationships/slide" Target="slides/slide15.xml"/><Relationship Id="rId24" Type="http://schemas.openxmlformats.org/officeDocument/2006/relationships/font" Target="fonts/Corbel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Corbel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16e47780b_0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16e47780b_0_0:notes"/>
          <p:cNvSpPr txBox="1"/>
          <p:nvPr>
            <p:ph idx="1" type="body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16e47780b_0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3c79750f9_2_9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3c79750f9_2_9:notes"/>
          <p:cNvSpPr txBox="1"/>
          <p:nvPr>
            <p:ph idx="1" type="body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c3c79750f9_2_9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af68dd81_2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4af68dd81_2_0:notes"/>
          <p:cNvSpPr txBox="1"/>
          <p:nvPr>
            <p:ph idx="1" type="body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c4af68dd81_2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16e47780b_1_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16e47780b_1_0:notes"/>
          <p:cNvSpPr txBox="1"/>
          <p:nvPr>
            <p:ph idx="1" type="body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c16e47780b_1_0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4" name="Google Shape;24;p16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6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Google Shape;26;p16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29" name="Google Shape;29;p16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Google Shape;30;p16"/>
          <p:cNvSpPr txBox="1"/>
          <p:nvPr>
            <p:ph type="ctrTitle"/>
          </p:nvPr>
        </p:nvSpPr>
        <p:spPr>
          <a:xfrm>
            <a:off x="2927638" y="1380069"/>
            <a:ext cx="8572389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orbel"/>
              <a:buNone/>
              <a:defRPr sz="599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subTitle"/>
          </p:nvPr>
        </p:nvSpPr>
        <p:spPr>
          <a:xfrm>
            <a:off x="4514202" y="3996267"/>
            <a:ext cx="698582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4"/>
              <a:buNone/>
              <a:defRPr sz="2099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8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0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5331023" y="5883276"/>
            <a:ext cx="43229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1483925" y="4732865"/>
            <a:ext cx="1001610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/>
          <p:nvPr>
            <p:ph idx="2" type="pic"/>
          </p:nvPr>
        </p:nvSpPr>
        <p:spPr>
          <a:xfrm>
            <a:off x="2385391" y="932112"/>
            <a:ext cx="8223802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>
            <a:off x="1483925" y="5299603"/>
            <a:ext cx="10016102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1483926" y="685800"/>
            <a:ext cx="100161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b="0" sz="31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1483926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b="0" lang="en-US" sz="7998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01" name="Google Shape;101;p27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b="0" lang="en-US" sz="7998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b="0" sz="3199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2436177" y="3428999"/>
            <a:ext cx="853059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09"/>
              <a:buFont typeface="Corbel"/>
              <a:buNone/>
              <a:defRPr sz="1799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899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09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2" type="body"/>
          </p:nvPr>
        </p:nvSpPr>
        <p:spPr>
          <a:xfrm>
            <a:off x="1483925" y="4343400"/>
            <a:ext cx="1001610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1483927" y="3308581"/>
            <a:ext cx="100161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b="0" sz="31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1483925" y="4777381"/>
            <a:ext cx="100161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b="0" lang="en-US" sz="7998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6" name="Google Shape;116;p29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98"/>
              <a:buFont typeface="Corbel"/>
              <a:buNone/>
            </a:pPr>
            <a:r>
              <a:rPr b="0" lang="en-US" sz="7998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7" name="Google Shape;117;p29"/>
          <p:cNvSpPr txBox="1"/>
          <p:nvPr>
            <p:ph type="title"/>
          </p:nvPr>
        </p:nvSpPr>
        <p:spPr>
          <a:xfrm>
            <a:off x="2207637" y="685801"/>
            <a:ext cx="898767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orbel"/>
              <a:buNone/>
              <a:defRPr b="0" sz="3199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1483926" y="3886200"/>
            <a:ext cx="100161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79"/>
              <a:buNone/>
              <a:defRPr b="0" sz="2399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2" type="body"/>
          </p:nvPr>
        </p:nvSpPr>
        <p:spPr>
          <a:xfrm>
            <a:off x="1483925" y="4775200"/>
            <a:ext cx="100161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1483926" y="685801"/>
            <a:ext cx="10016103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1483926" y="3505200"/>
            <a:ext cx="10016104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59"/>
              <a:buNone/>
              <a:defRPr b="0" sz="2799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2" type="body"/>
          </p:nvPr>
        </p:nvSpPr>
        <p:spPr>
          <a:xfrm>
            <a:off x="1483925" y="4343400"/>
            <a:ext cx="1001610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09"/>
              <a:buNone/>
              <a:defRPr sz="17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 rot="5400000">
            <a:off x="4929876" y="-778951"/>
            <a:ext cx="3124201" cy="10016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 rot="5400000">
            <a:off x="8062375" y="2353546"/>
            <a:ext cx="5105400" cy="1769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 rot="5400000">
            <a:off x="2940052" y="-770327"/>
            <a:ext cx="5105400" cy="801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10949005" y="5867132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2571610" y="2666999"/>
            <a:ext cx="8928421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b="0" sz="39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2571608" y="4777381"/>
            <a:ext cx="892842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899"/>
              <a:buNone/>
              <a:defRPr sz="1999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0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1483926" y="2667000"/>
            <a:ext cx="489378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242" lvl="0" marL="457200" algn="l"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6606246" y="2667000"/>
            <a:ext cx="4893781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242" lvl="0" marL="457200" algn="l"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1771718" y="2658533"/>
            <a:ext cx="46059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59"/>
              <a:buNone/>
              <a:defRPr b="0" sz="2799">
                <a:solidFill>
                  <a:srgbClr val="68872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899"/>
              <a:buNone/>
              <a:defRPr b="1" sz="1999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09"/>
              <a:buNone/>
              <a:defRPr b="1" sz="1799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1483925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242" lvl="0" marL="457200" algn="l"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8" name="Google Shape;58;p20"/>
          <p:cNvSpPr txBox="1"/>
          <p:nvPr>
            <p:ph idx="3" type="body"/>
          </p:nvPr>
        </p:nvSpPr>
        <p:spPr>
          <a:xfrm>
            <a:off x="6878696" y="2667000"/>
            <a:ext cx="46213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59"/>
              <a:buNone/>
              <a:defRPr b="0" sz="2799">
                <a:solidFill>
                  <a:srgbClr val="688726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899"/>
              <a:buNone/>
              <a:defRPr b="1" sz="1999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09"/>
              <a:buNone/>
              <a:defRPr b="1" sz="1799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9" name="Google Shape;59;p20"/>
          <p:cNvSpPr txBox="1"/>
          <p:nvPr>
            <p:ph idx="4" type="body"/>
          </p:nvPr>
        </p:nvSpPr>
        <p:spPr>
          <a:xfrm>
            <a:off x="6606246" y="3335337"/>
            <a:ext cx="4893781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242" lvl="0" marL="457200" algn="l">
              <a:spcBef>
                <a:spcPts val="360"/>
              </a:spcBef>
              <a:spcAft>
                <a:spcPts val="0"/>
              </a:spcAft>
              <a:buSzPts val="2609"/>
              <a:buChar char="•"/>
              <a:defRPr sz="1799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1483926" y="1600200"/>
            <a:ext cx="354819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Corbel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5260663" y="685800"/>
            <a:ext cx="6239365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657" lvl="0" marL="457200" algn="l">
              <a:spcBef>
                <a:spcPts val="400"/>
              </a:spcBef>
              <a:spcAft>
                <a:spcPts val="0"/>
              </a:spcAft>
              <a:buSzPts val="2899"/>
              <a:buChar char="•"/>
              <a:defRPr sz="1999"/>
            </a:lvl1pPr>
            <a:lvl2pPr indent="-394242" lvl="1" marL="914400" algn="l">
              <a:spcBef>
                <a:spcPts val="600"/>
              </a:spcBef>
              <a:spcAft>
                <a:spcPts val="0"/>
              </a:spcAft>
              <a:buSzPts val="2609"/>
              <a:buChar char="•"/>
              <a:defRPr sz="1799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75" name="Google Shape;75;p23"/>
          <p:cNvSpPr txBox="1"/>
          <p:nvPr>
            <p:ph idx="2" type="body"/>
          </p:nvPr>
        </p:nvSpPr>
        <p:spPr>
          <a:xfrm>
            <a:off x="1483926" y="2971800"/>
            <a:ext cx="354819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1482338" y="1752599"/>
            <a:ext cx="542474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Corbel"/>
              <a:buNone/>
              <a:defRPr b="0" sz="27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/>
          <p:nvPr>
            <p:ph idx="2" type="pic"/>
          </p:nvPr>
        </p:nvSpPr>
        <p:spPr>
          <a:xfrm>
            <a:off x="7592704" y="914400"/>
            <a:ext cx="3280120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32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" type="body"/>
          </p:nvPr>
        </p:nvSpPr>
        <p:spPr>
          <a:xfrm>
            <a:off x="1482338" y="3124199"/>
            <a:ext cx="542474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09"/>
              <a:buNone/>
              <a:defRPr sz="1799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11" name="Google Shape;11;p15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5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15"/>
          <p:cNvSpPr txBox="1"/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orbel"/>
              <a:buNone/>
              <a:defRPr b="0" i="0" sz="3999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487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688726"/>
              </a:buClr>
              <a:buSzPts val="3479"/>
              <a:buFont typeface="Arial"/>
              <a:buChar char="•"/>
              <a:defRPr b="0" i="0" sz="2399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657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8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242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60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hyperlink" Target="mailto:Finance@central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CF3"/>
            </a:gs>
            <a:gs pos="74000">
              <a:srgbClr val="CCE39D"/>
            </a:gs>
            <a:gs pos="83000">
              <a:srgbClr val="CCE39D"/>
            </a:gs>
            <a:gs pos="100000">
              <a:srgbClr val="DCECBD"/>
            </a:gs>
          </a:gsLst>
          <a:lin ang="540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type="ctrTitle"/>
          </p:nvPr>
        </p:nvSpPr>
        <p:spPr>
          <a:xfrm>
            <a:off x="2360612" y="152400"/>
            <a:ext cx="6554788" cy="571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orbel"/>
              <a:buNone/>
            </a:pPr>
            <a:r>
              <a:rPr lang="en-US"/>
              <a:t>Central Consolidated</a:t>
            </a:r>
            <a:br>
              <a:rPr lang="en-US"/>
            </a:br>
            <a:r>
              <a:rPr lang="en-US"/>
              <a:t>School District</a:t>
            </a:r>
            <a:br>
              <a:rPr lang="en-US"/>
            </a:br>
            <a:r>
              <a:rPr lang="en-US" sz="4400"/>
              <a:t>Preliminary Budget </a:t>
            </a:r>
            <a:r>
              <a:rPr lang="en-US" sz="4400"/>
              <a:t>Presentation</a:t>
            </a:r>
            <a:br>
              <a:rPr lang="en-US" sz="4400"/>
            </a:br>
            <a:r>
              <a:rPr lang="en-US" sz="4400"/>
              <a:t>SY 2021-2022</a:t>
            </a:r>
            <a:br>
              <a:rPr lang="en-US"/>
            </a:br>
            <a:endParaRPr/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8915400" y="5373400"/>
            <a:ext cx="258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ct val="138161"/>
              <a:buNone/>
            </a:pPr>
            <a:r>
              <a:rPr lang="en-US"/>
              <a:t>Updated for March 3, 2021</a:t>
            </a:r>
            <a:endParaRPr/>
          </a:p>
        </p:txBody>
      </p:sp>
      <p:pic>
        <p:nvPicPr>
          <p:cNvPr descr="\\ms-sao\SAOStaff\raysh\Documents\Clip Arts\Letterheads\NEW CCSD Logo 12 by 12.jpg"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26" y="990600"/>
            <a:ext cx="20574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16e47780b_0_0"/>
          <p:cNvSpPr txBox="1"/>
          <p:nvPr>
            <p:ph type="title"/>
          </p:nvPr>
        </p:nvSpPr>
        <p:spPr>
          <a:xfrm>
            <a:off x="3974125" y="402400"/>
            <a:ext cx="5067900" cy="7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50">
                <a:solidFill>
                  <a:srgbClr val="262626"/>
                </a:solidFill>
              </a:rPr>
              <a:t>Survey Results</a:t>
            </a:r>
            <a:endParaRPr/>
          </a:p>
        </p:txBody>
      </p:sp>
      <p:sp>
        <p:nvSpPr>
          <p:cNvPr id="211" name="Google Shape;211;gc16e47780b_0_0"/>
          <p:cNvSpPr txBox="1"/>
          <p:nvPr>
            <p:ph idx="1" type="body"/>
          </p:nvPr>
        </p:nvSpPr>
        <p:spPr>
          <a:xfrm>
            <a:off x="1640025" y="1683150"/>
            <a:ext cx="4987800" cy="410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6887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Question:  When building a budget, the top priorities should be…</a:t>
            </a:r>
            <a:endParaRPr b="1"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b="1" i="1" lang="en-US" u="sng"/>
              <a:t>Top Answers:</a:t>
            </a:r>
            <a:endParaRPr b="1" i="1" u="sng"/>
          </a:p>
          <a:p>
            <a:pPr indent="-394335" lvl="0" marL="457200" rtl="0" algn="l"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Social, emotional, behavioral, health and safety of students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Up to date classroom technology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School safety and security 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Quality of </a:t>
            </a:r>
            <a:r>
              <a:rPr lang="en-US"/>
              <a:t>teaching</a:t>
            </a:r>
            <a:r>
              <a:rPr lang="en-US"/>
              <a:t> staff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c16e47780b_0_0"/>
          <p:cNvSpPr txBox="1"/>
          <p:nvPr/>
        </p:nvSpPr>
        <p:spPr>
          <a:xfrm>
            <a:off x="7071075" y="2410275"/>
            <a:ext cx="4354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gc16e47780b_0_0"/>
          <p:cNvSpPr txBox="1"/>
          <p:nvPr>
            <p:ph idx="1" type="body"/>
          </p:nvPr>
        </p:nvSpPr>
        <p:spPr>
          <a:xfrm>
            <a:off x="6900050" y="1683150"/>
            <a:ext cx="4987800" cy="410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6887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Question:  What items are most important to help support student education?</a:t>
            </a:r>
            <a:endParaRPr b="1"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b="1" i="1" lang="en-US" u="sng"/>
              <a:t>Top Answers:</a:t>
            </a:r>
            <a:endParaRPr b="1" i="1" u="sng"/>
          </a:p>
          <a:p>
            <a:pPr indent="-394335" lvl="0" marL="457200" rtl="0" algn="l"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Up to date technology in classrooms and its use in our schools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Full Day Kindergarten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Middle/High School electives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Art, Fine Art, &amp; Humanities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gc16e47780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32981">
            <a:off x="9156202" y="5103682"/>
            <a:ext cx="2931792" cy="122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c16e47780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6937">
            <a:off x="1709038" y="178480"/>
            <a:ext cx="1513809" cy="151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3c79750f9_2_9"/>
          <p:cNvSpPr txBox="1"/>
          <p:nvPr>
            <p:ph type="title"/>
          </p:nvPr>
        </p:nvSpPr>
        <p:spPr>
          <a:xfrm>
            <a:off x="3974125" y="402400"/>
            <a:ext cx="5067900" cy="7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50">
                <a:solidFill>
                  <a:srgbClr val="262626"/>
                </a:solidFill>
              </a:rPr>
              <a:t>Survey Results</a:t>
            </a:r>
            <a:endParaRPr/>
          </a:p>
        </p:txBody>
      </p:sp>
      <p:sp>
        <p:nvSpPr>
          <p:cNvPr id="222" name="Google Shape;222;gc3c79750f9_2_9"/>
          <p:cNvSpPr txBox="1"/>
          <p:nvPr>
            <p:ph idx="1" type="body"/>
          </p:nvPr>
        </p:nvSpPr>
        <p:spPr>
          <a:xfrm>
            <a:off x="1640025" y="1683150"/>
            <a:ext cx="4987800" cy="410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6887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Question:  What items should the district continue investing in?</a:t>
            </a:r>
            <a:endParaRPr b="1"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b="1" i="1" lang="en-US" u="sng"/>
              <a:t>Top Answers:</a:t>
            </a:r>
            <a:endParaRPr b="1" i="1" u="sng"/>
          </a:p>
          <a:p>
            <a:pPr indent="-394335" lvl="0" marL="457200" rtl="0" algn="l"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Foreign Languages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Afterschool Programs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Art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Athletics</a:t>
            </a:r>
            <a:endParaRPr/>
          </a:p>
        </p:txBody>
      </p:sp>
      <p:sp>
        <p:nvSpPr>
          <p:cNvPr id="223" name="Google Shape;223;gc3c79750f9_2_9"/>
          <p:cNvSpPr txBox="1"/>
          <p:nvPr/>
        </p:nvSpPr>
        <p:spPr>
          <a:xfrm>
            <a:off x="7071075" y="2410275"/>
            <a:ext cx="4354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gc3c79750f9_2_9"/>
          <p:cNvSpPr txBox="1"/>
          <p:nvPr>
            <p:ph idx="1" type="body"/>
          </p:nvPr>
        </p:nvSpPr>
        <p:spPr>
          <a:xfrm>
            <a:off x="6900050" y="1683150"/>
            <a:ext cx="4987800" cy="4101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6887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/>
              <a:t>Question: If funds were available, which category would you like to see continued and/or improved?</a:t>
            </a:r>
            <a:endParaRPr b="1"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b="1" i="1" lang="en-US" u="sng"/>
              <a:t>Top Answers:</a:t>
            </a:r>
            <a:endParaRPr b="1" i="1" u="sng"/>
          </a:p>
          <a:p>
            <a:pPr indent="-394335" lvl="0" marL="457200" rtl="0" algn="l">
              <a:spcBef>
                <a:spcPts val="60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Library Books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Staff Development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Student/Teacher Ratio</a:t>
            </a:r>
            <a:endParaRPr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SzPts val="2610"/>
              <a:buAutoNum type="arabicPeriod"/>
            </a:pPr>
            <a:r>
              <a:rPr lang="en-US"/>
              <a:t>Grounds/Building Improvements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gc3c79750f9_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32981">
            <a:off x="9156202" y="5103682"/>
            <a:ext cx="2931792" cy="122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c3c79750f9_2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21026" y="248750"/>
            <a:ext cx="2466624" cy="13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type="title"/>
          </p:nvPr>
        </p:nvSpPr>
        <p:spPr>
          <a:xfrm>
            <a:off x="1522412" y="304800"/>
            <a:ext cx="10016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b="1" lang="en-US"/>
              <a:t>New Positions for 20-21 </a:t>
            </a:r>
            <a:endParaRPr b="1"/>
          </a:p>
        </p:txBody>
      </p:sp>
      <p:sp>
        <p:nvSpPr>
          <p:cNvPr id="232" name="Google Shape;232;p9"/>
          <p:cNvSpPr txBox="1"/>
          <p:nvPr/>
        </p:nvSpPr>
        <p:spPr>
          <a:xfrm>
            <a:off x="2360612" y="2590800"/>
            <a:ext cx="838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(1) Dean of Students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– Provide 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support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students at middle school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(2) Coordinators Positions – Curriculum &amp; Instruction &amp; Intercultural Community Outreach Department to serve the needs of the students, community, and staff.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type="title"/>
          </p:nvPr>
        </p:nvSpPr>
        <p:spPr>
          <a:xfrm>
            <a:off x="1483925" y="685801"/>
            <a:ext cx="10016104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4"/>
              <a:buFont typeface="Corbel"/>
              <a:buNone/>
            </a:pPr>
            <a:r>
              <a:rPr b="1" lang="en-US"/>
              <a:t>Possible Upcoming </a:t>
            </a:r>
            <a:r>
              <a:rPr b="1" lang="en-US"/>
              <a:t>Legislative Mandates for 2021-2022</a:t>
            </a:r>
            <a:endParaRPr/>
          </a:p>
        </p:txBody>
      </p:sp>
      <p:sp>
        <p:nvSpPr>
          <p:cNvPr id="238" name="Google Shape;238;p10"/>
          <p:cNvSpPr txBox="1"/>
          <p:nvPr>
            <p:ph idx="1" type="body"/>
          </p:nvPr>
        </p:nvSpPr>
        <p:spPr>
          <a:xfrm>
            <a:off x="2055812" y="1981200"/>
            <a:ext cx="10016104" cy="3581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-357044" lvl="0" marL="457200" rtl="0" algn="l">
              <a:spcBef>
                <a:spcPts val="0"/>
              </a:spcBef>
              <a:spcAft>
                <a:spcPts val="0"/>
              </a:spcAft>
              <a:buSzPct val="108795"/>
              <a:buChar char="•"/>
            </a:pPr>
            <a:r>
              <a:rPr lang="en-US"/>
              <a:t>Changes in SEG amounts</a:t>
            </a:r>
            <a:endParaRPr/>
          </a:p>
          <a:p>
            <a:pPr indent="-357044" lvl="1" marL="914400" rtl="0" algn="l">
              <a:spcBef>
                <a:spcPts val="0"/>
              </a:spcBef>
              <a:spcAft>
                <a:spcPts val="0"/>
              </a:spcAft>
              <a:buSzPct val="309560"/>
              <a:buChar char="•"/>
            </a:pPr>
            <a:r>
              <a:rPr lang="en-US"/>
              <a:t>SEG from 2022 is less than 2021 the State plans to issue funds from ESSER to fund admin cost/emergency needs to equal the difference.</a:t>
            </a:r>
            <a:r>
              <a:rPr lang="en-US" sz="2350"/>
              <a:t>  (01/15/2022) </a:t>
            </a:r>
            <a:r>
              <a:rPr lang="en-US" sz="843"/>
              <a:t>https://www.nmlegis.gov/Legislation/Legislation?Chamber=H&amp;LegType=B&amp;LegNo=2&amp;year=21 </a:t>
            </a:r>
            <a:endParaRPr sz="843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7044" lvl="0" marL="457200" rtl="0" algn="l">
              <a:spcBef>
                <a:spcPts val="0"/>
              </a:spcBef>
              <a:spcAft>
                <a:spcPts val="0"/>
              </a:spcAft>
              <a:buSzPct val="108795"/>
              <a:buChar char="•"/>
            </a:pPr>
            <a:r>
              <a:rPr lang="en-US"/>
              <a:t>Districts</a:t>
            </a:r>
            <a:r>
              <a:rPr lang="en-US"/>
              <a:t> are required to offer paid sick leave or expand FMLA for Qualified reasons related to COVID 19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indent="-357044" lvl="1" marL="914400" rtl="0" algn="l">
              <a:spcBef>
                <a:spcPts val="0"/>
              </a:spcBef>
              <a:spcAft>
                <a:spcPts val="0"/>
              </a:spcAft>
              <a:buSzPct val="130565"/>
              <a:buChar char="•"/>
            </a:pPr>
            <a:r>
              <a:rPr lang="en-US"/>
              <a:t>upto 80 hours mimic Possibly mirror  Families First Coronavirus Response Act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7044" lvl="0" marL="457200" rtl="0" algn="l">
              <a:spcBef>
                <a:spcPts val="0"/>
              </a:spcBef>
              <a:spcAft>
                <a:spcPts val="0"/>
              </a:spcAft>
              <a:buSzPct val="108795"/>
              <a:buChar char="•"/>
            </a:pPr>
            <a:r>
              <a:rPr lang="en-US"/>
              <a:t>$11 Million statewide to </a:t>
            </a:r>
            <a:r>
              <a:rPr lang="en-US"/>
              <a:t>provide</a:t>
            </a:r>
            <a:r>
              <a:rPr lang="en-US"/>
              <a:t> “targeted and on-going professional development focused on case </a:t>
            </a:r>
            <a:r>
              <a:rPr lang="en-US"/>
              <a:t>management, tutoring, data-guided instruction, coaching or other evidence-based practices to provide student outcomes”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7044" lvl="0" marL="457200" rtl="0" algn="l">
              <a:spcBef>
                <a:spcPts val="0"/>
              </a:spcBef>
              <a:spcAft>
                <a:spcPts val="0"/>
              </a:spcAft>
              <a:buSzPct val="108795"/>
              <a:buChar char="•"/>
            </a:pPr>
            <a:r>
              <a:rPr lang="en-US"/>
              <a:t>K-12+ pilot programs will require 25 additional days.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>
            <a:off x="1483924" y="277536"/>
            <a:ext cx="10016104" cy="76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b="1" lang="en-US"/>
              <a:t>Latest Legislative News Cont.</a:t>
            </a:r>
            <a:endParaRPr/>
          </a:p>
        </p:txBody>
      </p:sp>
      <p:sp>
        <p:nvSpPr>
          <p:cNvPr id="244" name="Google Shape;244;p12"/>
          <p:cNvSpPr txBox="1"/>
          <p:nvPr>
            <p:ph idx="1" type="body"/>
          </p:nvPr>
        </p:nvSpPr>
        <p:spPr>
          <a:xfrm>
            <a:off x="1483924" y="1447800"/>
            <a:ext cx="10016104" cy="4343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663" lvl="0" marL="285663" rtl="0" algn="l">
              <a:spcBef>
                <a:spcPts val="0"/>
              </a:spcBef>
              <a:spcAft>
                <a:spcPts val="0"/>
              </a:spcAft>
              <a:buSzPts val="3335"/>
              <a:buChar char="•"/>
            </a:pPr>
            <a:r>
              <a:rPr lang="en-US"/>
              <a:t>$8 million statewide evidence based structured literacy collaborative models to improve reading/writing for students K-2 (11/01/2021) </a:t>
            </a:r>
            <a:r>
              <a:rPr lang="en-US" sz="843"/>
              <a:t>https://www.nmlegis.gov/Legislation/Legislation?Chamber=H&amp;LegType=B&amp;LegNo=2&amp;year=21</a:t>
            </a:r>
            <a:endParaRPr/>
          </a:p>
          <a:p>
            <a:pPr indent="-285663" lvl="0" marL="285663" rtl="0" algn="l">
              <a:spcBef>
                <a:spcPts val="1060"/>
              </a:spcBef>
              <a:spcAft>
                <a:spcPts val="0"/>
              </a:spcAft>
              <a:buSzPts val="3335"/>
              <a:buChar char="•"/>
            </a:pPr>
            <a:r>
              <a:rPr lang="en-US"/>
              <a:t>ESSR II / CARES act Funding for 2021-2022 School Year</a:t>
            </a:r>
            <a:endParaRPr/>
          </a:p>
          <a:p>
            <a:pPr indent="-285663" lvl="1" marL="742726" rtl="0" algn="l">
              <a:spcBef>
                <a:spcPts val="106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Response to COVID </a:t>
            </a:r>
            <a:r>
              <a:rPr lang="en-US"/>
              <a:t>related</a:t>
            </a:r>
            <a:r>
              <a:rPr lang="en-US"/>
              <a:t> needs for LEAs </a:t>
            </a:r>
            <a:r>
              <a:rPr lang="en-US"/>
              <a:t>approximately</a:t>
            </a:r>
            <a:r>
              <a:rPr lang="en-US"/>
              <a:t> $9 million for CCSD</a:t>
            </a:r>
            <a:endParaRPr/>
          </a:p>
          <a:p>
            <a:pPr indent="-285664" lvl="0" marL="285664" rtl="0" algn="l">
              <a:spcBef>
                <a:spcPts val="1060"/>
              </a:spcBef>
              <a:spcAft>
                <a:spcPts val="0"/>
              </a:spcAft>
              <a:buSzPts val="3335"/>
              <a:buChar char="•"/>
            </a:pPr>
            <a:r>
              <a:rPr lang="en-US"/>
              <a:t>Additional updates will be posted in next upcoming budget meetings March 24 and April 14</a:t>
            </a:r>
            <a:endParaRPr/>
          </a:p>
          <a:p>
            <a:pPr indent="-64776" lvl="0" marL="285664" rtl="0" algn="l">
              <a:spcBef>
                <a:spcPts val="1080"/>
              </a:spcBef>
              <a:spcAft>
                <a:spcPts val="0"/>
              </a:spcAft>
              <a:buSzPts val="347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title"/>
          </p:nvPr>
        </p:nvSpPr>
        <p:spPr>
          <a:xfrm>
            <a:off x="1282925" y="646125"/>
            <a:ext cx="106164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orbel"/>
              <a:buNone/>
            </a:pPr>
            <a:r>
              <a:rPr lang="en-US" sz="8800"/>
              <a:t>Questions?</a:t>
            </a:r>
            <a:endParaRPr/>
          </a:p>
        </p:txBody>
      </p:sp>
      <p:pic>
        <p:nvPicPr>
          <p:cNvPr id="250" name="Google Shape;25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7451" y="4157450"/>
            <a:ext cx="4284900" cy="23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1282937" y="2406427"/>
            <a:ext cx="55626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EMAIL: Finance@centralschools.org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(505) 598-5834</a:t>
            </a:r>
            <a:r>
              <a:rPr lang="en-US" sz="3200"/>
              <a:t> or </a:t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(505) 368-4984</a:t>
            </a:r>
            <a:endParaRPr sz="3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1217612" y="627081"/>
            <a:ext cx="10016104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4"/>
              <a:buFont typeface="Corbel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1848417" y="2438400"/>
            <a:ext cx="3962400" cy="318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Mission/Vision/</a:t>
            </a:r>
            <a:r>
              <a:rPr b="1" lang="en-US" sz="1400"/>
              <a:t>Budget Purpose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District Facts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Staff Counts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Student Counts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Overview of 2019</a:t>
            </a:r>
            <a:r>
              <a:rPr b="1" lang="en-US" sz="1400"/>
              <a:t>-2020 Expenses</a:t>
            </a:r>
            <a:endParaRPr/>
          </a:p>
          <a:p>
            <a:pPr indent="-342900" lvl="1" marL="799963" rtl="0" algn="l">
              <a:spcBef>
                <a:spcPts val="880"/>
              </a:spcBef>
              <a:spcAft>
                <a:spcPts val="0"/>
              </a:spcAft>
              <a:buSzPts val="2030"/>
              <a:buChar char="●"/>
            </a:pPr>
            <a:r>
              <a:rPr b="1" lang="en-US" sz="1400"/>
              <a:t>Operational Expenses</a:t>
            </a:r>
            <a:endParaRPr/>
          </a:p>
          <a:p>
            <a:pPr indent="-342900" lvl="1" marL="799963" rtl="0" algn="l">
              <a:spcBef>
                <a:spcPts val="880"/>
              </a:spcBef>
              <a:spcAft>
                <a:spcPts val="0"/>
              </a:spcAft>
              <a:buSzPts val="2030"/>
              <a:buChar char="●"/>
            </a:pPr>
            <a:r>
              <a:rPr b="1" lang="en-US" sz="1400"/>
              <a:t>Finance</a:t>
            </a:r>
            <a:r>
              <a:rPr b="1" lang="en-US" sz="1400"/>
              <a:t> Survey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New Positions for SY 20-21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Possible </a:t>
            </a:r>
            <a:r>
              <a:rPr b="1" lang="en-US" sz="1400"/>
              <a:t>Legislative Mandates and News for SY 21-22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SzPts val="2030"/>
              <a:buAutoNum type="arabicPeriod"/>
            </a:pPr>
            <a:r>
              <a:rPr b="1" lang="en-US" sz="1400"/>
              <a:t>Questions</a:t>
            </a:r>
            <a:endParaRPr/>
          </a:p>
          <a:p>
            <a:pPr indent="-156759" lvl="0" marL="285664" rtl="0" algn="l">
              <a:spcBef>
                <a:spcPts val="8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sz="1400"/>
          </a:p>
          <a:p>
            <a:pPr indent="-156759" lvl="0" marL="285664" rtl="0" algn="l">
              <a:spcBef>
                <a:spcPts val="8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sz="1400"/>
          </a:p>
          <a:p>
            <a:pPr indent="-156759" lvl="0" marL="285664" rtl="0" algn="l">
              <a:spcBef>
                <a:spcPts val="8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sz="1400"/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1864" y="2133600"/>
            <a:ext cx="4038544" cy="211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4af68dd81_2_0"/>
          <p:cNvSpPr txBox="1"/>
          <p:nvPr>
            <p:ph type="title"/>
          </p:nvPr>
        </p:nvSpPr>
        <p:spPr>
          <a:xfrm>
            <a:off x="1436775" y="320251"/>
            <a:ext cx="10016100" cy="175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99">
                <a:latin typeface="Caveat"/>
                <a:ea typeface="Caveat"/>
                <a:cs typeface="Caveat"/>
                <a:sym typeface="Caveat"/>
              </a:rPr>
              <a:t>Central Consolidated School District: Mission &amp; Vision</a:t>
            </a:r>
            <a:endParaRPr b="1" sz="5099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https://www.civhc.org/wp-content/uploads/2017/07/AdobeStock_125116470.jpeg" id="162" name="Google Shape;162;gc4af68dd81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450" y="2072859"/>
            <a:ext cx="2720774" cy="423809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4af68dd81_2_0"/>
          <p:cNvSpPr txBox="1"/>
          <p:nvPr/>
        </p:nvSpPr>
        <p:spPr>
          <a:xfrm>
            <a:off x="1367825" y="2301750"/>
            <a:ext cx="7082100" cy="4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3771" lvl="0" marL="228531" rtl="0" algn="l"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3200"/>
              <a:buChar char="•"/>
            </a:pPr>
            <a:r>
              <a:rPr b="1" lang="en-US" sz="3200">
                <a:solidFill>
                  <a:srgbClr val="262626"/>
                </a:solidFill>
              </a:rPr>
              <a:t>Vision: </a:t>
            </a:r>
            <a:r>
              <a:rPr lang="en-US" sz="3200">
                <a:solidFill>
                  <a:srgbClr val="262626"/>
                </a:solidFill>
              </a:rPr>
              <a:t>A community of learners dedicated to building lives.</a:t>
            </a:r>
            <a:endParaRPr sz="1799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62626"/>
              </a:solidFill>
            </a:endParaRPr>
          </a:p>
          <a:p>
            <a:pPr indent="-243771" lvl="0" marL="228531" rtl="0" algn="l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3200"/>
              <a:buChar char="•"/>
            </a:pPr>
            <a:r>
              <a:rPr b="1" lang="en-US" sz="3200">
                <a:solidFill>
                  <a:srgbClr val="262626"/>
                </a:solidFill>
              </a:rPr>
              <a:t>Mission: </a:t>
            </a:r>
            <a:r>
              <a:rPr lang="en-US" sz="3200">
                <a:solidFill>
                  <a:srgbClr val="262626"/>
                </a:solidFill>
              </a:rPr>
              <a:t>Building a collaborative relationship within our collective community through continuous learning, open communication, and shared trust.</a:t>
            </a:r>
            <a:endParaRPr sz="1799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22867" lvl="0" marL="228531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type="title"/>
          </p:nvPr>
        </p:nvSpPr>
        <p:spPr>
          <a:xfrm>
            <a:off x="1483925" y="685801"/>
            <a:ext cx="10016104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b="1" lang="en-US"/>
              <a:t>Purpose of a Budget</a:t>
            </a:r>
            <a:endParaRPr/>
          </a:p>
        </p:txBody>
      </p:sp>
      <p:sp>
        <p:nvSpPr>
          <p:cNvPr id="169" name="Google Shape;169;p3"/>
          <p:cNvSpPr txBox="1"/>
          <p:nvPr>
            <p:ph idx="1" type="body"/>
          </p:nvPr>
        </p:nvSpPr>
        <p:spPr>
          <a:xfrm>
            <a:off x="7313612" y="2667001"/>
            <a:ext cx="4186416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285664" lvl="0" marL="285664" rtl="0" algn="l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The purpose of a School District’s Operating Budget is to provide a statement, expressed in financial terms, that serves as the primary tool for planning and controlling operations. </a:t>
            </a:r>
            <a:endParaRPr/>
          </a:p>
          <a:p>
            <a:pPr indent="-285664" lvl="0" marL="285664" rtl="0" algn="l">
              <a:spcBef>
                <a:spcPts val="1008"/>
              </a:spcBef>
              <a:spcAft>
                <a:spcPts val="0"/>
              </a:spcAft>
              <a:buSzPct val="145000"/>
              <a:buChar char="•"/>
            </a:pPr>
            <a:r>
              <a:rPr lang="en-US" sz="2400"/>
              <a:t>More than numbers, it is a record of a district’s past decisions and a spending plan for its future. </a:t>
            </a:r>
            <a:endParaRPr/>
          </a:p>
          <a:p>
            <a:pPr indent="-97923" lvl="0" marL="285664" rtl="0" algn="l">
              <a:spcBef>
                <a:spcPts val="1008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212" y="2057400"/>
            <a:ext cx="4155499" cy="335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1483925" y="685801"/>
            <a:ext cx="10016104" cy="38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4"/>
              <a:buFont typeface="Corbel"/>
              <a:buNone/>
            </a:pPr>
            <a:r>
              <a:rPr b="1" lang="en-US"/>
              <a:t>SY 2020-2021 District Facts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1483924" y="1828800"/>
            <a:ext cx="10016104" cy="3962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238015" lvl="0" marL="285664" rtl="0" algn="l">
              <a:spcBef>
                <a:spcPts val="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4 High Schools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3 Middle Schools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8 Elementary Schools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1 Early Childhood Center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1 Early College High School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1 Charter School</a:t>
            </a:r>
            <a:endParaRPr/>
          </a:p>
          <a:p>
            <a:pPr indent="0" lvl="0" marL="220888" rtl="0" algn="l">
              <a:spcBef>
                <a:spcPts val="1080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960 Employees</a:t>
            </a:r>
            <a:endParaRPr/>
          </a:p>
          <a:p>
            <a:pPr indent="-238015" lvl="0" marL="285664" rtl="0" algn="l">
              <a:spcBef>
                <a:spcPts val="1060"/>
              </a:spcBef>
              <a:spcAft>
                <a:spcPts val="0"/>
              </a:spcAft>
              <a:buSzPct val="139016"/>
              <a:buChar char="•"/>
            </a:pPr>
            <a:r>
              <a:rPr lang="en-US"/>
              <a:t>5120 students (average)</a:t>
            </a:r>
            <a:endParaRPr/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290416" y="2468761"/>
            <a:ext cx="926672" cy="452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title"/>
          </p:nvPr>
        </p:nvSpPr>
        <p:spPr>
          <a:xfrm>
            <a:off x="1483925" y="685801"/>
            <a:ext cx="10016104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4"/>
              <a:buFont typeface="Corbel"/>
              <a:buNone/>
            </a:pPr>
            <a:r>
              <a:rPr b="1" lang="en-US"/>
              <a:t>Employee Count by Type During 2020-2021  </a:t>
            </a:r>
            <a:br>
              <a:rPr b="1" lang="en-US"/>
            </a:br>
            <a:r>
              <a:rPr b="1" lang="en-US"/>
              <a:t>Total = 960</a:t>
            </a:r>
            <a:endParaRPr/>
          </a:p>
        </p:txBody>
      </p:sp>
      <p:pic>
        <p:nvPicPr>
          <p:cNvPr id="183" name="Google Shape;183;p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950" y="1736000"/>
            <a:ext cx="8206950" cy="44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title"/>
          </p:nvPr>
        </p:nvSpPr>
        <p:spPr>
          <a:xfrm>
            <a:off x="1483358" y="228602"/>
            <a:ext cx="10016104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orbel"/>
              <a:buNone/>
            </a:pPr>
            <a:r>
              <a:rPr b="1" lang="en-US"/>
              <a:t>District Enrollment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1342603" y="1616075"/>
            <a:ext cx="2282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projected Student Enrollment for SY </a:t>
            </a:r>
            <a:r>
              <a:rPr lang="en-US" sz="1800">
                <a:solidFill>
                  <a:schemeClr val="dk1"/>
                </a:solidFill>
              </a:rPr>
              <a:t>2021-2022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b="1" lang="en-US" sz="1800">
                <a:solidFill>
                  <a:schemeClr val="dk1"/>
                </a:solidFill>
              </a:rPr>
              <a:t>4960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Projected Numbers show a decrease of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60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from SY </a:t>
            </a:r>
            <a:r>
              <a:rPr lang="en-US" sz="1800">
                <a:solidFill>
                  <a:schemeClr val="dk1"/>
                </a:solidFill>
              </a:rPr>
              <a:t>20-21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SY 2</a:t>
            </a:r>
            <a:r>
              <a:rPr lang="en-US" sz="1800">
                <a:solidFill>
                  <a:schemeClr val="dk1"/>
                </a:solidFill>
              </a:rPr>
              <a:t>1-22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90" name="Google Shape;190;p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700" y="1214950"/>
            <a:ext cx="8256675" cy="51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title"/>
          </p:nvPr>
        </p:nvSpPr>
        <p:spPr>
          <a:xfrm>
            <a:off x="1483925" y="228601"/>
            <a:ext cx="100161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524"/>
              <a:buFont typeface="Corbel"/>
              <a:buNone/>
            </a:pPr>
            <a:r>
              <a:rPr b="1" lang="en-US"/>
              <a:t>11000 Fund - Operational Expenses FY19-20</a:t>
            </a:r>
            <a:br>
              <a:rPr b="1" lang="en-US"/>
            </a:br>
            <a:r>
              <a:rPr b="1" lang="en-US">
                <a:solidFill>
                  <a:schemeClr val="accent5"/>
                </a:solidFill>
              </a:rPr>
              <a:t>Total = $56,539,440</a:t>
            </a:r>
            <a:br>
              <a:rPr lang="en-US"/>
            </a:b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249" y="1072875"/>
            <a:ext cx="94914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16e47780b_1_0"/>
          <p:cNvSpPr txBox="1"/>
          <p:nvPr>
            <p:ph type="title"/>
          </p:nvPr>
        </p:nvSpPr>
        <p:spPr>
          <a:xfrm>
            <a:off x="1483925" y="685801"/>
            <a:ext cx="10016100" cy="175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50">
                <a:solidFill>
                  <a:srgbClr val="262626"/>
                </a:solidFill>
              </a:rPr>
              <a:t>FINANCE Budget Survey</a:t>
            </a:r>
            <a:endParaRPr b="1" sz="3550"/>
          </a:p>
        </p:txBody>
      </p:sp>
      <p:sp>
        <p:nvSpPr>
          <p:cNvPr id="203" name="Google Shape;203;gc16e47780b_1_0"/>
          <p:cNvSpPr txBox="1"/>
          <p:nvPr>
            <p:ph idx="1" type="body"/>
          </p:nvPr>
        </p:nvSpPr>
        <p:spPr>
          <a:xfrm>
            <a:off x="1483925" y="2211625"/>
            <a:ext cx="4974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 get input from students, staff and community in regards to budget priorities for the upcoming school year 2021-2022 school year our 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sent out a survey.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Survey consisted of 23 questions and was open to the public and staff on February 23, 2021 and we are still gathering the 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from the surveys. 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Currently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a total of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people participated in the budget survey.</a:t>
            </a:r>
            <a:endParaRPr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gc16e47780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6030">
            <a:off x="6881582" y="533803"/>
            <a:ext cx="4474411" cy="579039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rrency Symbols">
      <a:dk1>
        <a:srgbClr val="303030"/>
      </a:dk1>
      <a:lt1>
        <a:srgbClr val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2017-02-16T19:23:58Z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